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82" r:id="rId4"/>
    <p:sldId id="281" r:id="rId5"/>
    <p:sldId id="283" r:id="rId6"/>
    <p:sldId id="264" r:id="rId7"/>
    <p:sldId id="274" r:id="rId8"/>
    <p:sldId id="271" r:id="rId9"/>
    <p:sldId id="270" r:id="rId10"/>
    <p:sldId id="269" r:id="rId11"/>
    <p:sldId id="275" r:id="rId12"/>
    <p:sldId id="273" r:id="rId13"/>
    <p:sldId id="277" r:id="rId14"/>
    <p:sldId id="284" r:id="rId15"/>
    <p:sldId id="276" r:id="rId16"/>
    <p:sldId id="278" r:id="rId17"/>
    <p:sldId id="265" r:id="rId18"/>
    <p:sldId id="266" r:id="rId19"/>
    <p:sldId id="267" r:id="rId20"/>
    <p:sldId id="26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7"/>
    <p:restoredTop sz="94651"/>
  </p:normalViewPr>
  <p:slideViewPr>
    <p:cSldViewPr snapToGrid="0">
      <p:cViewPr varScale="1">
        <p:scale>
          <a:sx n="74" d="100"/>
          <a:sy n="74" d="100"/>
        </p:scale>
        <p:origin x="176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05CDC9-613C-4104-9A35-F170D60F69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471C911-75F3-4B47-A27F-FDD99CA2B57F}">
      <dgm:prSet/>
      <dgm:spPr/>
      <dgm:t>
        <a:bodyPr/>
        <a:lstStyle/>
        <a:p>
          <a:r>
            <a:rPr lang="en-US" b="1"/>
            <a:t>The Problem:</a:t>
          </a:r>
          <a:r>
            <a:rPr lang="en-US"/>
            <a:t> The volume of enterprise data—from CRMs, internal wikis, financial reports, and communication logs—is growing exponentially. Teams spend more time searching for information than using it.</a:t>
          </a:r>
        </a:p>
      </dgm:t>
    </dgm:pt>
    <dgm:pt modelId="{6FC21032-D400-4C22-84AA-91436CB8DC57}" type="parTrans" cxnId="{39B392ED-A934-49A4-8AE8-DCC1C4E48FED}">
      <dgm:prSet/>
      <dgm:spPr/>
      <dgm:t>
        <a:bodyPr/>
        <a:lstStyle/>
        <a:p>
          <a:endParaRPr lang="en-US"/>
        </a:p>
      </dgm:t>
    </dgm:pt>
    <dgm:pt modelId="{059A6DB2-0B75-49A4-BC6F-DB6044355052}" type="sibTrans" cxnId="{39B392ED-A934-49A4-8AE8-DCC1C4E48FED}">
      <dgm:prSet/>
      <dgm:spPr/>
      <dgm:t>
        <a:bodyPr/>
        <a:lstStyle/>
        <a:p>
          <a:endParaRPr lang="en-US"/>
        </a:p>
      </dgm:t>
    </dgm:pt>
    <dgm:pt modelId="{A2EAF6E4-95C2-4D77-A1E3-83324C6033E0}">
      <dgm:prSet/>
      <dgm:spPr/>
      <dgm:t>
        <a:bodyPr/>
        <a:lstStyle/>
        <a:p>
          <a:r>
            <a:rPr lang="en-US" b="1"/>
            <a:t>The Business Impact:</a:t>
          </a:r>
          <a:r>
            <a:rPr lang="en-US"/>
            <a:t> This overload leads directly to employee burnout, duplicated work, missed sales opportunities, and ultimately, suboptimal business decisions and rising operational costs.</a:t>
          </a:r>
        </a:p>
      </dgm:t>
    </dgm:pt>
    <dgm:pt modelId="{211645FD-00CB-4898-84EE-E79C4DBEDC3C}" type="parTrans" cxnId="{090FBE88-1C3E-45B4-BA98-0141F6245A90}">
      <dgm:prSet/>
      <dgm:spPr/>
      <dgm:t>
        <a:bodyPr/>
        <a:lstStyle/>
        <a:p>
          <a:endParaRPr lang="en-US"/>
        </a:p>
      </dgm:t>
    </dgm:pt>
    <dgm:pt modelId="{F17D5497-1C16-47B1-963D-08242DF40362}" type="sibTrans" cxnId="{090FBE88-1C3E-45B4-BA98-0141F6245A90}">
      <dgm:prSet/>
      <dgm:spPr/>
      <dgm:t>
        <a:bodyPr/>
        <a:lstStyle/>
        <a:p>
          <a:endParaRPr lang="en-US"/>
        </a:p>
      </dgm:t>
    </dgm:pt>
    <dgm:pt modelId="{AC622140-0A09-4134-BA38-C032B6099FAD}">
      <dgm:prSet/>
      <dgm:spPr/>
      <dgm:t>
        <a:bodyPr/>
        <a:lstStyle/>
        <a:p>
          <a:r>
            <a:rPr lang="en-US" b="1"/>
            <a:t>The Core Question for Business:</a:t>
          </a:r>
          <a:r>
            <a:rPr lang="en-US"/>
            <a:t> How do we empower our teams to find the </a:t>
          </a:r>
          <a:r>
            <a:rPr lang="en-US" i="1"/>
            <a:t>exact</a:t>
          </a:r>
          <a:r>
            <a:rPr lang="en-US"/>
            <a:t> piece of information they need, at the moment they need it, to make a critical business decision?</a:t>
          </a:r>
        </a:p>
      </dgm:t>
    </dgm:pt>
    <dgm:pt modelId="{9B803E0F-97D7-41D4-861D-3C316519E8FF}" type="parTrans" cxnId="{BCE905FE-3499-4627-8DFE-086D35A81F64}">
      <dgm:prSet/>
      <dgm:spPr/>
      <dgm:t>
        <a:bodyPr/>
        <a:lstStyle/>
        <a:p>
          <a:endParaRPr lang="en-US"/>
        </a:p>
      </dgm:t>
    </dgm:pt>
    <dgm:pt modelId="{538ABC27-B743-4040-9DF7-2BA6C005ED7F}" type="sibTrans" cxnId="{BCE905FE-3499-4627-8DFE-086D35A81F64}">
      <dgm:prSet/>
      <dgm:spPr/>
      <dgm:t>
        <a:bodyPr/>
        <a:lstStyle/>
        <a:p>
          <a:endParaRPr lang="en-US"/>
        </a:p>
      </dgm:t>
    </dgm:pt>
    <dgm:pt modelId="{35133AF7-37BB-42FB-8A47-532DC6242673}" type="pres">
      <dgm:prSet presAssocID="{3F05CDC9-613C-4104-9A35-F170D60F6903}" presName="root" presStyleCnt="0">
        <dgm:presLayoutVars>
          <dgm:dir/>
          <dgm:resizeHandles val="exact"/>
        </dgm:presLayoutVars>
      </dgm:prSet>
      <dgm:spPr/>
    </dgm:pt>
    <dgm:pt modelId="{8B2C7946-E126-4678-A984-7FAD675D4DCB}" type="pres">
      <dgm:prSet presAssocID="{D471C911-75F3-4B47-A27F-FDD99CA2B57F}" presName="compNode" presStyleCnt="0"/>
      <dgm:spPr/>
    </dgm:pt>
    <dgm:pt modelId="{90BDBD1A-DCAF-4822-BFD6-EF584FCBE36D}" type="pres">
      <dgm:prSet presAssocID="{D471C911-75F3-4B47-A27F-FDD99CA2B57F}" presName="bgRect" presStyleLbl="bgShp" presStyleIdx="0" presStyleCnt="3"/>
      <dgm:spPr/>
    </dgm:pt>
    <dgm:pt modelId="{71373B5F-9632-469E-A718-BE70DF16E585}" type="pres">
      <dgm:prSet presAssocID="{D471C911-75F3-4B47-A27F-FDD99CA2B57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E0F38C0-68A8-49E4-8347-B78D47189D25}" type="pres">
      <dgm:prSet presAssocID="{D471C911-75F3-4B47-A27F-FDD99CA2B57F}" presName="spaceRect" presStyleCnt="0"/>
      <dgm:spPr/>
    </dgm:pt>
    <dgm:pt modelId="{5F3B6EFC-3E65-45EA-BC3C-97A4DEF374C4}" type="pres">
      <dgm:prSet presAssocID="{D471C911-75F3-4B47-A27F-FDD99CA2B57F}" presName="parTx" presStyleLbl="revTx" presStyleIdx="0" presStyleCnt="3">
        <dgm:presLayoutVars>
          <dgm:chMax val="0"/>
          <dgm:chPref val="0"/>
        </dgm:presLayoutVars>
      </dgm:prSet>
      <dgm:spPr/>
    </dgm:pt>
    <dgm:pt modelId="{D66DABFD-FD89-46D9-8D40-887BB188B9A7}" type="pres">
      <dgm:prSet presAssocID="{059A6DB2-0B75-49A4-BC6F-DB6044355052}" presName="sibTrans" presStyleCnt="0"/>
      <dgm:spPr/>
    </dgm:pt>
    <dgm:pt modelId="{1FC5EE81-B1ED-45E5-A95C-68779CADD7D8}" type="pres">
      <dgm:prSet presAssocID="{A2EAF6E4-95C2-4D77-A1E3-83324C6033E0}" presName="compNode" presStyleCnt="0"/>
      <dgm:spPr/>
    </dgm:pt>
    <dgm:pt modelId="{0EABC550-DF47-4225-BBFB-7208ADE116D4}" type="pres">
      <dgm:prSet presAssocID="{A2EAF6E4-95C2-4D77-A1E3-83324C6033E0}" presName="bgRect" presStyleLbl="bgShp" presStyleIdx="1" presStyleCnt="3"/>
      <dgm:spPr/>
    </dgm:pt>
    <dgm:pt modelId="{7C3407C0-085A-461B-B8B6-E7FF6FF71721}" type="pres">
      <dgm:prSet presAssocID="{A2EAF6E4-95C2-4D77-A1E3-83324C6033E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DE22BC8D-3C4F-4A33-B67D-26BD9CEF7AEC}" type="pres">
      <dgm:prSet presAssocID="{A2EAF6E4-95C2-4D77-A1E3-83324C6033E0}" presName="spaceRect" presStyleCnt="0"/>
      <dgm:spPr/>
    </dgm:pt>
    <dgm:pt modelId="{6859A46F-FF3D-4528-A80B-2FE158EDF469}" type="pres">
      <dgm:prSet presAssocID="{A2EAF6E4-95C2-4D77-A1E3-83324C6033E0}" presName="parTx" presStyleLbl="revTx" presStyleIdx="1" presStyleCnt="3">
        <dgm:presLayoutVars>
          <dgm:chMax val="0"/>
          <dgm:chPref val="0"/>
        </dgm:presLayoutVars>
      </dgm:prSet>
      <dgm:spPr/>
    </dgm:pt>
    <dgm:pt modelId="{7E877C1E-E7DB-42AD-AB5F-F4C6A79383C3}" type="pres">
      <dgm:prSet presAssocID="{F17D5497-1C16-47B1-963D-08242DF40362}" presName="sibTrans" presStyleCnt="0"/>
      <dgm:spPr/>
    </dgm:pt>
    <dgm:pt modelId="{FB0C5BFF-744C-4B3A-BDDF-A00081641E23}" type="pres">
      <dgm:prSet presAssocID="{AC622140-0A09-4134-BA38-C032B6099FAD}" presName="compNode" presStyleCnt="0"/>
      <dgm:spPr/>
    </dgm:pt>
    <dgm:pt modelId="{63BED75F-A1A5-40EC-A805-221058FC0686}" type="pres">
      <dgm:prSet presAssocID="{AC622140-0A09-4134-BA38-C032B6099FAD}" presName="bgRect" presStyleLbl="bgShp" presStyleIdx="2" presStyleCnt="3"/>
      <dgm:spPr/>
    </dgm:pt>
    <dgm:pt modelId="{9F437E20-3025-4DBC-8328-3B6A8572D26B}" type="pres">
      <dgm:prSet presAssocID="{AC622140-0A09-4134-BA38-C032B6099FA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0CE5079-0B5A-4298-9771-EF12F084F07C}" type="pres">
      <dgm:prSet presAssocID="{AC622140-0A09-4134-BA38-C032B6099FAD}" presName="spaceRect" presStyleCnt="0"/>
      <dgm:spPr/>
    </dgm:pt>
    <dgm:pt modelId="{65C691A0-B362-4D15-8F9E-270AC22292CB}" type="pres">
      <dgm:prSet presAssocID="{AC622140-0A09-4134-BA38-C032B6099FA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D1EC824-3FDC-4D2F-9D20-FF07D0DCDE94}" type="presOf" srcId="{3F05CDC9-613C-4104-9A35-F170D60F6903}" destId="{35133AF7-37BB-42FB-8A47-532DC6242673}" srcOrd="0" destOrd="0" presId="urn:microsoft.com/office/officeart/2018/2/layout/IconVerticalSolidList"/>
    <dgm:cxn modelId="{F489004F-1557-4F84-8E0B-5710666E0F84}" type="presOf" srcId="{A2EAF6E4-95C2-4D77-A1E3-83324C6033E0}" destId="{6859A46F-FF3D-4528-A80B-2FE158EDF469}" srcOrd="0" destOrd="0" presId="urn:microsoft.com/office/officeart/2018/2/layout/IconVerticalSolidList"/>
    <dgm:cxn modelId="{DBDA4987-B2A3-4DEF-8E30-BED96A917535}" type="presOf" srcId="{AC622140-0A09-4134-BA38-C032B6099FAD}" destId="{65C691A0-B362-4D15-8F9E-270AC22292CB}" srcOrd="0" destOrd="0" presId="urn:microsoft.com/office/officeart/2018/2/layout/IconVerticalSolidList"/>
    <dgm:cxn modelId="{090FBE88-1C3E-45B4-BA98-0141F6245A90}" srcId="{3F05CDC9-613C-4104-9A35-F170D60F6903}" destId="{A2EAF6E4-95C2-4D77-A1E3-83324C6033E0}" srcOrd="1" destOrd="0" parTransId="{211645FD-00CB-4898-84EE-E79C4DBEDC3C}" sibTransId="{F17D5497-1C16-47B1-963D-08242DF40362}"/>
    <dgm:cxn modelId="{1823BEBB-CBE4-454B-B935-48F05DEB4026}" type="presOf" srcId="{D471C911-75F3-4B47-A27F-FDD99CA2B57F}" destId="{5F3B6EFC-3E65-45EA-BC3C-97A4DEF374C4}" srcOrd="0" destOrd="0" presId="urn:microsoft.com/office/officeart/2018/2/layout/IconVerticalSolidList"/>
    <dgm:cxn modelId="{39B392ED-A934-49A4-8AE8-DCC1C4E48FED}" srcId="{3F05CDC9-613C-4104-9A35-F170D60F6903}" destId="{D471C911-75F3-4B47-A27F-FDD99CA2B57F}" srcOrd="0" destOrd="0" parTransId="{6FC21032-D400-4C22-84AA-91436CB8DC57}" sibTransId="{059A6DB2-0B75-49A4-BC6F-DB6044355052}"/>
    <dgm:cxn modelId="{BCE905FE-3499-4627-8DFE-086D35A81F64}" srcId="{3F05CDC9-613C-4104-9A35-F170D60F6903}" destId="{AC622140-0A09-4134-BA38-C032B6099FAD}" srcOrd="2" destOrd="0" parTransId="{9B803E0F-97D7-41D4-861D-3C316519E8FF}" sibTransId="{538ABC27-B743-4040-9DF7-2BA6C005ED7F}"/>
    <dgm:cxn modelId="{1ABB14CF-B65B-46E9-B4B2-856A34A0EE3C}" type="presParOf" srcId="{35133AF7-37BB-42FB-8A47-532DC6242673}" destId="{8B2C7946-E126-4678-A984-7FAD675D4DCB}" srcOrd="0" destOrd="0" presId="urn:microsoft.com/office/officeart/2018/2/layout/IconVerticalSolidList"/>
    <dgm:cxn modelId="{A6CF9CB0-3AF6-4B55-B74F-87ED89017464}" type="presParOf" srcId="{8B2C7946-E126-4678-A984-7FAD675D4DCB}" destId="{90BDBD1A-DCAF-4822-BFD6-EF584FCBE36D}" srcOrd="0" destOrd="0" presId="urn:microsoft.com/office/officeart/2018/2/layout/IconVerticalSolidList"/>
    <dgm:cxn modelId="{E7D20D31-7414-4BDC-9C4C-328C93C421FB}" type="presParOf" srcId="{8B2C7946-E126-4678-A984-7FAD675D4DCB}" destId="{71373B5F-9632-469E-A718-BE70DF16E585}" srcOrd="1" destOrd="0" presId="urn:microsoft.com/office/officeart/2018/2/layout/IconVerticalSolidList"/>
    <dgm:cxn modelId="{EBD515EF-102F-4842-AAAF-4594830701CA}" type="presParOf" srcId="{8B2C7946-E126-4678-A984-7FAD675D4DCB}" destId="{FE0F38C0-68A8-49E4-8347-B78D47189D25}" srcOrd="2" destOrd="0" presId="urn:microsoft.com/office/officeart/2018/2/layout/IconVerticalSolidList"/>
    <dgm:cxn modelId="{CBF7FB90-D6A8-4B0A-B360-7AA0862097C5}" type="presParOf" srcId="{8B2C7946-E126-4678-A984-7FAD675D4DCB}" destId="{5F3B6EFC-3E65-45EA-BC3C-97A4DEF374C4}" srcOrd="3" destOrd="0" presId="urn:microsoft.com/office/officeart/2018/2/layout/IconVerticalSolidList"/>
    <dgm:cxn modelId="{E9AEEF48-7D3F-4E58-A554-D077991A0173}" type="presParOf" srcId="{35133AF7-37BB-42FB-8A47-532DC6242673}" destId="{D66DABFD-FD89-46D9-8D40-887BB188B9A7}" srcOrd="1" destOrd="0" presId="urn:microsoft.com/office/officeart/2018/2/layout/IconVerticalSolidList"/>
    <dgm:cxn modelId="{AF4548C6-26A4-4E55-8276-61691FACB2B1}" type="presParOf" srcId="{35133AF7-37BB-42FB-8A47-532DC6242673}" destId="{1FC5EE81-B1ED-45E5-A95C-68779CADD7D8}" srcOrd="2" destOrd="0" presId="urn:microsoft.com/office/officeart/2018/2/layout/IconVerticalSolidList"/>
    <dgm:cxn modelId="{299EE633-6E8E-43DC-8B28-2C46FFC31C8F}" type="presParOf" srcId="{1FC5EE81-B1ED-45E5-A95C-68779CADD7D8}" destId="{0EABC550-DF47-4225-BBFB-7208ADE116D4}" srcOrd="0" destOrd="0" presId="urn:microsoft.com/office/officeart/2018/2/layout/IconVerticalSolidList"/>
    <dgm:cxn modelId="{D16EA0CE-6408-4EFF-A864-22B6DEEC3B51}" type="presParOf" srcId="{1FC5EE81-B1ED-45E5-A95C-68779CADD7D8}" destId="{7C3407C0-085A-461B-B8B6-E7FF6FF71721}" srcOrd="1" destOrd="0" presId="urn:microsoft.com/office/officeart/2018/2/layout/IconVerticalSolidList"/>
    <dgm:cxn modelId="{78CB0481-A6A1-4D45-A11D-88D4B14109B2}" type="presParOf" srcId="{1FC5EE81-B1ED-45E5-A95C-68779CADD7D8}" destId="{DE22BC8D-3C4F-4A33-B67D-26BD9CEF7AEC}" srcOrd="2" destOrd="0" presId="urn:microsoft.com/office/officeart/2018/2/layout/IconVerticalSolidList"/>
    <dgm:cxn modelId="{CA30F076-6DE7-4689-919B-381353B2EDE7}" type="presParOf" srcId="{1FC5EE81-B1ED-45E5-A95C-68779CADD7D8}" destId="{6859A46F-FF3D-4528-A80B-2FE158EDF469}" srcOrd="3" destOrd="0" presId="urn:microsoft.com/office/officeart/2018/2/layout/IconVerticalSolidList"/>
    <dgm:cxn modelId="{D3074E0F-B108-4CC3-A94E-570293B07F79}" type="presParOf" srcId="{35133AF7-37BB-42FB-8A47-532DC6242673}" destId="{7E877C1E-E7DB-42AD-AB5F-F4C6A79383C3}" srcOrd="3" destOrd="0" presId="urn:microsoft.com/office/officeart/2018/2/layout/IconVerticalSolidList"/>
    <dgm:cxn modelId="{8270EC51-658C-41B3-B9A0-D632D9E4F49A}" type="presParOf" srcId="{35133AF7-37BB-42FB-8A47-532DC6242673}" destId="{FB0C5BFF-744C-4B3A-BDDF-A00081641E23}" srcOrd="4" destOrd="0" presId="urn:microsoft.com/office/officeart/2018/2/layout/IconVerticalSolidList"/>
    <dgm:cxn modelId="{A2C0D92C-B78F-481F-8742-AFEEC0C875EE}" type="presParOf" srcId="{FB0C5BFF-744C-4B3A-BDDF-A00081641E23}" destId="{63BED75F-A1A5-40EC-A805-221058FC0686}" srcOrd="0" destOrd="0" presId="urn:microsoft.com/office/officeart/2018/2/layout/IconVerticalSolidList"/>
    <dgm:cxn modelId="{D816E207-0FD4-462F-B9C3-7F024270718A}" type="presParOf" srcId="{FB0C5BFF-744C-4B3A-BDDF-A00081641E23}" destId="{9F437E20-3025-4DBC-8328-3B6A8572D26B}" srcOrd="1" destOrd="0" presId="urn:microsoft.com/office/officeart/2018/2/layout/IconVerticalSolidList"/>
    <dgm:cxn modelId="{EAD3EA9D-4B44-4E03-8CFB-D502AAA97E2B}" type="presParOf" srcId="{FB0C5BFF-744C-4B3A-BDDF-A00081641E23}" destId="{10CE5079-0B5A-4298-9771-EF12F084F07C}" srcOrd="2" destOrd="0" presId="urn:microsoft.com/office/officeart/2018/2/layout/IconVerticalSolidList"/>
    <dgm:cxn modelId="{F02D2B25-4516-44DC-8EC1-D943D9662ABF}" type="presParOf" srcId="{FB0C5BFF-744C-4B3A-BDDF-A00081641E23}" destId="{65C691A0-B362-4D15-8F9E-270AC22292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4794BF-ED9E-495C-ACAE-ED55BD673D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60D9EB-6B28-4877-B59C-0116234C5A1B}">
      <dgm:prSet/>
      <dgm:spPr/>
      <dgm:t>
        <a:bodyPr/>
        <a:lstStyle/>
        <a:p>
          <a:r>
            <a:rPr lang="en-US" b="1"/>
            <a:t>The Scenario:</a:t>
          </a:r>
          <a:r>
            <a:rPr lang="en-US"/>
            <a:t> A doctor enters a patient's symptoms. The system queries the KG in real-time to suggest diagnoses, flag potential drug interactions, and recommend evidence-based treatment pathways.</a:t>
          </a:r>
        </a:p>
      </dgm:t>
    </dgm:pt>
    <dgm:pt modelId="{62809A5F-5471-4CF0-8D5B-4E97EFF77AD2}" type="parTrans" cxnId="{B5855310-4A54-4122-86A2-AD0D10F05DB3}">
      <dgm:prSet/>
      <dgm:spPr/>
      <dgm:t>
        <a:bodyPr/>
        <a:lstStyle/>
        <a:p>
          <a:endParaRPr lang="en-US"/>
        </a:p>
      </dgm:t>
    </dgm:pt>
    <dgm:pt modelId="{3730E830-B575-4EC5-940E-F948E4EA9D25}" type="sibTrans" cxnId="{B5855310-4A54-4122-86A2-AD0D10F05DB3}">
      <dgm:prSet/>
      <dgm:spPr/>
      <dgm:t>
        <a:bodyPr/>
        <a:lstStyle/>
        <a:p>
          <a:endParaRPr lang="en-US"/>
        </a:p>
      </dgm:t>
    </dgm:pt>
    <dgm:pt modelId="{1B257AF6-CFFD-4924-90FE-35EE7E5E3B02}">
      <dgm:prSet/>
      <dgm:spPr/>
      <dgm:t>
        <a:bodyPr/>
        <a:lstStyle/>
        <a:p>
          <a:r>
            <a:rPr lang="en-US" b="1"/>
            <a:t>The Value Proposition:</a:t>
          </a:r>
          <a:r>
            <a:rPr lang="en-US"/>
            <a:t> We reduce the clinician's cognitive load, improve diagnostic accuracy, and enhance patient safety—a direct demonstration of mission-critical reliability.</a:t>
          </a:r>
        </a:p>
      </dgm:t>
    </dgm:pt>
    <dgm:pt modelId="{8D460ACF-A858-4AE0-958D-2AE22EF0CCF4}" type="parTrans" cxnId="{4C0CF3A8-1845-4461-97FE-04D31A65EAB7}">
      <dgm:prSet/>
      <dgm:spPr/>
      <dgm:t>
        <a:bodyPr/>
        <a:lstStyle/>
        <a:p>
          <a:endParaRPr lang="en-US"/>
        </a:p>
      </dgm:t>
    </dgm:pt>
    <dgm:pt modelId="{406B0EBE-A8EB-4F17-8EEB-4BCF32E46977}" type="sibTrans" cxnId="{4C0CF3A8-1845-4461-97FE-04D31A65EAB7}">
      <dgm:prSet/>
      <dgm:spPr/>
      <dgm:t>
        <a:bodyPr/>
        <a:lstStyle/>
        <a:p>
          <a:endParaRPr lang="en-US"/>
        </a:p>
      </dgm:t>
    </dgm:pt>
    <dgm:pt modelId="{68866419-02AC-4468-8F70-CF13A8132B7C}" type="pres">
      <dgm:prSet presAssocID="{BF4794BF-ED9E-495C-ACAE-ED55BD673D74}" presName="root" presStyleCnt="0">
        <dgm:presLayoutVars>
          <dgm:dir/>
          <dgm:resizeHandles val="exact"/>
        </dgm:presLayoutVars>
      </dgm:prSet>
      <dgm:spPr/>
    </dgm:pt>
    <dgm:pt modelId="{21601EF2-6ED8-42BE-98EA-874F49965C65}" type="pres">
      <dgm:prSet presAssocID="{EB60D9EB-6B28-4877-B59C-0116234C5A1B}" presName="compNode" presStyleCnt="0"/>
      <dgm:spPr/>
    </dgm:pt>
    <dgm:pt modelId="{F8D42B16-30A7-49D3-A537-9603ABC8A8D2}" type="pres">
      <dgm:prSet presAssocID="{EB60D9EB-6B28-4877-B59C-0116234C5A1B}" presName="bgRect" presStyleLbl="bgShp" presStyleIdx="0" presStyleCnt="2"/>
      <dgm:spPr/>
    </dgm:pt>
    <dgm:pt modelId="{6255D89B-E074-40D3-80CA-75FE9F927F3C}" type="pres">
      <dgm:prSet presAssocID="{EB60D9EB-6B28-4877-B59C-0116234C5A1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4EB314DF-CD8C-4DBE-AA90-482E42CFD753}" type="pres">
      <dgm:prSet presAssocID="{EB60D9EB-6B28-4877-B59C-0116234C5A1B}" presName="spaceRect" presStyleCnt="0"/>
      <dgm:spPr/>
    </dgm:pt>
    <dgm:pt modelId="{A8A9800F-EAFE-4985-B678-046912563C1F}" type="pres">
      <dgm:prSet presAssocID="{EB60D9EB-6B28-4877-B59C-0116234C5A1B}" presName="parTx" presStyleLbl="revTx" presStyleIdx="0" presStyleCnt="2">
        <dgm:presLayoutVars>
          <dgm:chMax val="0"/>
          <dgm:chPref val="0"/>
        </dgm:presLayoutVars>
      </dgm:prSet>
      <dgm:spPr/>
    </dgm:pt>
    <dgm:pt modelId="{CF05A8C2-10F9-4C54-825E-CD8023C6BAD4}" type="pres">
      <dgm:prSet presAssocID="{3730E830-B575-4EC5-940E-F948E4EA9D25}" presName="sibTrans" presStyleCnt="0"/>
      <dgm:spPr/>
    </dgm:pt>
    <dgm:pt modelId="{B9320049-D6EC-43F3-BEDE-F434643CF33A}" type="pres">
      <dgm:prSet presAssocID="{1B257AF6-CFFD-4924-90FE-35EE7E5E3B02}" presName="compNode" presStyleCnt="0"/>
      <dgm:spPr/>
    </dgm:pt>
    <dgm:pt modelId="{162C1191-B8A6-45C8-82D1-BC048F6ABA3B}" type="pres">
      <dgm:prSet presAssocID="{1B257AF6-CFFD-4924-90FE-35EE7E5E3B02}" presName="bgRect" presStyleLbl="bgShp" presStyleIdx="1" presStyleCnt="2"/>
      <dgm:spPr/>
    </dgm:pt>
    <dgm:pt modelId="{16C934B6-DD3D-44EE-9913-C826626BAC27}" type="pres">
      <dgm:prSet presAssocID="{1B257AF6-CFFD-4924-90FE-35EE7E5E3B0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882F0FB-D9BA-4A87-9631-87C2FE95E3BF}" type="pres">
      <dgm:prSet presAssocID="{1B257AF6-CFFD-4924-90FE-35EE7E5E3B02}" presName="spaceRect" presStyleCnt="0"/>
      <dgm:spPr/>
    </dgm:pt>
    <dgm:pt modelId="{94A7C1A8-3C5D-4F33-AADD-A1315FFF8042}" type="pres">
      <dgm:prSet presAssocID="{1B257AF6-CFFD-4924-90FE-35EE7E5E3B0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5855310-4A54-4122-86A2-AD0D10F05DB3}" srcId="{BF4794BF-ED9E-495C-ACAE-ED55BD673D74}" destId="{EB60D9EB-6B28-4877-B59C-0116234C5A1B}" srcOrd="0" destOrd="0" parTransId="{62809A5F-5471-4CF0-8D5B-4E97EFF77AD2}" sibTransId="{3730E830-B575-4EC5-940E-F948E4EA9D25}"/>
    <dgm:cxn modelId="{268DF416-D70C-44F5-8B44-368283E7539E}" type="presOf" srcId="{BF4794BF-ED9E-495C-ACAE-ED55BD673D74}" destId="{68866419-02AC-4468-8F70-CF13A8132B7C}" srcOrd="0" destOrd="0" presId="urn:microsoft.com/office/officeart/2018/2/layout/IconVerticalSolidList"/>
    <dgm:cxn modelId="{F8704721-E316-4068-A976-E3A2B2847D42}" type="presOf" srcId="{EB60D9EB-6B28-4877-B59C-0116234C5A1B}" destId="{A8A9800F-EAFE-4985-B678-046912563C1F}" srcOrd="0" destOrd="0" presId="urn:microsoft.com/office/officeart/2018/2/layout/IconVerticalSolidList"/>
    <dgm:cxn modelId="{B349E75E-D8A9-4C20-9469-2016CAE6FB41}" type="presOf" srcId="{1B257AF6-CFFD-4924-90FE-35EE7E5E3B02}" destId="{94A7C1A8-3C5D-4F33-AADD-A1315FFF8042}" srcOrd="0" destOrd="0" presId="urn:microsoft.com/office/officeart/2018/2/layout/IconVerticalSolidList"/>
    <dgm:cxn modelId="{4C0CF3A8-1845-4461-97FE-04D31A65EAB7}" srcId="{BF4794BF-ED9E-495C-ACAE-ED55BD673D74}" destId="{1B257AF6-CFFD-4924-90FE-35EE7E5E3B02}" srcOrd="1" destOrd="0" parTransId="{8D460ACF-A858-4AE0-958D-2AE22EF0CCF4}" sibTransId="{406B0EBE-A8EB-4F17-8EEB-4BCF32E46977}"/>
    <dgm:cxn modelId="{02AD1AE7-D199-4934-A9BD-1A54EAFE5BFE}" type="presParOf" srcId="{68866419-02AC-4468-8F70-CF13A8132B7C}" destId="{21601EF2-6ED8-42BE-98EA-874F49965C65}" srcOrd="0" destOrd="0" presId="urn:microsoft.com/office/officeart/2018/2/layout/IconVerticalSolidList"/>
    <dgm:cxn modelId="{572E3306-B833-45FA-AD89-474C01827C9B}" type="presParOf" srcId="{21601EF2-6ED8-42BE-98EA-874F49965C65}" destId="{F8D42B16-30A7-49D3-A537-9603ABC8A8D2}" srcOrd="0" destOrd="0" presId="urn:microsoft.com/office/officeart/2018/2/layout/IconVerticalSolidList"/>
    <dgm:cxn modelId="{50E398AD-9752-4032-AF0C-B512DA1CC028}" type="presParOf" srcId="{21601EF2-6ED8-42BE-98EA-874F49965C65}" destId="{6255D89B-E074-40D3-80CA-75FE9F927F3C}" srcOrd="1" destOrd="0" presId="urn:microsoft.com/office/officeart/2018/2/layout/IconVerticalSolidList"/>
    <dgm:cxn modelId="{E5B9B405-690E-461E-9787-7B582995AAAE}" type="presParOf" srcId="{21601EF2-6ED8-42BE-98EA-874F49965C65}" destId="{4EB314DF-CD8C-4DBE-AA90-482E42CFD753}" srcOrd="2" destOrd="0" presId="urn:microsoft.com/office/officeart/2018/2/layout/IconVerticalSolidList"/>
    <dgm:cxn modelId="{93EDBEBF-A205-4959-9584-D07F098EEE7B}" type="presParOf" srcId="{21601EF2-6ED8-42BE-98EA-874F49965C65}" destId="{A8A9800F-EAFE-4985-B678-046912563C1F}" srcOrd="3" destOrd="0" presId="urn:microsoft.com/office/officeart/2018/2/layout/IconVerticalSolidList"/>
    <dgm:cxn modelId="{521527C5-271E-4E7F-8E28-03C36F8F78F8}" type="presParOf" srcId="{68866419-02AC-4468-8F70-CF13A8132B7C}" destId="{CF05A8C2-10F9-4C54-825E-CD8023C6BAD4}" srcOrd="1" destOrd="0" presId="urn:microsoft.com/office/officeart/2018/2/layout/IconVerticalSolidList"/>
    <dgm:cxn modelId="{2F08266F-8322-41C7-9629-73BD0AD209EF}" type="presParOf" srcId="{68866419-02AC-4468-8F70-CF13A8132B7C}" destId="{B9320049-D6EC-43F3-BEDE-F434643CF33A}" srcOrd="2" destOrd="0" presId="urn:microsoft.com/office/officeart/2018/2/layout/IconVerticalSolidList"/>
    <dgm:cxn modelId="{958DD441-4848-4749-A5AB-3D8EE633538D}" type="presParOf" srcId="{B9320049-D6EC-43F3-BEDE-F434643CF33A}" destId="{162C1191-B8A6-45C8-82D1-BC048F6ABA3B}" srcOrd="0" destOrd="0" presId="urn:microsoft.com/office/officeart/2018/2/layout/IconVerticalSolidList"/>
    <dgm:cxn modelId="{31B30152-C028-436E-9D5C-3F078EF20E87}" type="presParOf" srcId="{B9320049-D6EC-43F3-BEDE-F434643CF33A}" destId="{16C934B6-DD3D-44EE-9913-C826626BAC27}" srcOrd="1" destOrd="0" presId="urn:microsoft.com/office/officeart/2018/2/layout/IconVerticalSolidList"/>
    <dgm:cxn modelId="{E2B32BD0-3456-49BF-A2E6-099604C15A55}" type="presParOf" srcId="{B9320049-D6EC-43F3-BEDE-F434643CF33A}" destId="{A882F0FB-D9BA-4A87-9631-87C2FE95E3BF}" srcOrd="2" destOrd="0" presId="urn:microsoft.com/office/officeart/2018/2/layout/IconVerticalSolidList"/>
    <dgm:cxn modelId="{7A38E3F9-7E50-4B76-9290-867B9721735B}" type="presParOf" srcId="{B9320049-D6EC-43F3-BEDE-F434643CF33A}" destId="{94A7C1A8-3C5D-4F33-AADD-A1315FFF804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673DFE-3925-4364-B440-93C52A01E74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09ACE83-02B3-43B8-8017-3335F84483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The Scenario:</a:t>
          </a:r>
          <a:r>
            <a:rPr lang="en-US"/>
            <a:t> Researchers ask, "Which existing drugs target proteins in the same biological pathway as Gene X, recently implicated in Alzheimer's?"</a:t>
          </a:r>
        </a:p>
      </dgm:t>
    </dgm:pt>
    <dgm:pt modelId="{A3C873D9-C112-471E-9EE8-39AA3F167028}" type="parTrans" cxnId="{2356390A-3331-4D33-BCBC-B5A1C2E4D309}">
      <dgm:prSet/>
      <dgm:spPr/>
      <dgm:t>
        <a:bodyPr/>
        <a:lstStyle/>
        <a:p>
          <a:endParaRPr lang="en-US"/>
        </a:p>
      </dgm:t>
    </dgm:pt>
    <dgm:pt modelId="{3DCA46A1-2E07-40D4-BBBD-2331A2108542}" type="sibTrans" cxnId="{2356390A-3331-4D33-BCBC-B5A1C2E4D309}">
      <dgm:prSet/>
      <dgm:spPr/>
      <dgm:t>
        <a:bodyPr/>
        <a:lstStyle/>
        <a:p>
          <a:endParaRPr lang="en-US"/>
        </a:p>
      </dgm:t>
    </dgm:pt>
    <dgm:pt modelId="{4BD84D7B-09D5-488B-B464-8C15303555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The Value Proposition:</a:t>
          </a:r>
          <a:r>
            <a:rPr lang="en-US"/>
            <a:t> This massively accelerates hypothesis generation and drug repurposing, de-risking the R&amp;D pipeline and potentially saving millions of dollars and years of work.</a:t>
          </a:r>
        </a:p>
      </dgm:t>
    </dgm:pt>
    <dgm:pt modelId="{342C5B0C-AAD0-4A37-B445-D702AAF5A2F2}" type="parTrans" cxnId="{6152B721-97E0-4A43-8859-494107985BAD}">
      <dgm:prSet/>
      <dgm:spPr/>
      <dgm:t>
        <a:bodyPr/>
        <a:lstStyle/>
        <a:p>
          <a:endParaRPr lang="en-US"/>
        </a:p>
      </dgm:t>
    </dgm:pt>
    <dgm:pt modelId="{7A20BC9C-FDC4-49E1-9A05-D56D6F4B18F5}" type="sibTrans" cxnId="{6152B721-97E0-4A43-8859-494107985BAD}">
      <dgm:prSet/>
      <dgm:spPr/>
      <dgm:t>
        <a:bodyPr/>
        <a:lstStyle/>
        <a:p>
          <a:endParaRPr lang="en-US"/>
        </a:p>
      </dgm:t>
    </dgm:pt>
    <dgm:pt modelId="{108DFFE8-10CE-40F7-AEC2-2024EEDADF3F}" type="pres">
      <dgm:prSet presAssocID="{73673DFE-3925-4364-B440-93C52A01E747}" presName="root" presStyleCnt="0">
        <dgm:presLayoutVars>
          <dgm:dir/>
          <dgm:resizeHandles val="exact"/>
        </dgm:presLayoutVars>
      </dgm:prSet>
      <dgm:spPr/>
    </dgm:pt>
    <dgm:pt modelId="{E5AEF494-60F9-47A6-B816-A9BCCF0371A9}" type="pres">
      <dgm:prSet presAssocID="{F09ACE83-02B3-43B8-8017-3335F8448364}" presName="compNode" presStyleCnt="0"/>
      <dgm:spPr/>
    </dgm:pt>
    <dgm:pt modelId="{D5CB726E-B60A-4ED7-9984-C391A782EBEE}" type="pres">
      <dgm:prSet presAssocID="{F09ACE83-02B3-43B8-8017-3335F8448364}" presName="bgRect" presStyleLbl="bgShp" presStyleIdx="0" presStyleCnt="2"/>
      <dgm:spPr/>
    </dgm:pt>
    <dgm:pt modelId="{A7BE1460-47B4-4F6A-A5C9-E06E938D424D}" type="pres">
      <dgm:prSet presAssocID="{F09ACE83-02B3-43B8-8017-3335F844836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1C0E2428-FC4D-46A0-8F6B-A021379964A2}" type="pres">
      <dgm:prSet presAssocID="{F09ACE83-02B3-43B8-8017-3335F8448364}" presName="spaceRect" presStyleCnt="0"/>
      <dgm:spPr/>
    </dgm:pt>
    <dgm:pt modelId="{74F65315-DD92-49BA-BFEC-22491470A4C5}" type="pres">
      <dgm:prSet presAssocID="{F09ACE83-02B3-43B8-8017-3335F8448364}" presName="parTx" presStyleLbl="revTx" presStyleIdx="0" presStyleCnt="2">
        <dgm:presLayoutVars>
          <dgm:chMax val="0"/>
          <dgm:chPref val="0"/>
        </dgm:presLayoutVars>
      </dgm:prSet>
      <dgm:spPr/>
    </dgm:pt>
    <dgm:pt modelId="{E5BD17F9-D303-48AC-AB1B-B2F78C4E54E5}" type="pres">
      <dgm:prSet presAssocID="{3DCA46A1-2E07-40D4-BBBD-2331A2108542}" presName="sibTrans" presStyleCnt="0"/>
      <dgm:spPr/>
    </dgm:pt>
    <dgm:pt modelId="{CCF4AB03-9274-4619-99F9-D767360FA509}" type="pres">
      <dgm:prSet presAssocID="{4BD84D7B-09D5-488B-B464-8C15303555FC}" presName="compNode" presStyleCnt="0"/>
      <dgm:spPr/>
    </dgm:pt>
    <dgm:pt modelId="{639CB558-B5CD-41CA-97D2-8456D191EFDC}" type="pres">
      <dgm:prSet presAssocID="{4BD84D7B-09D5-488B-B464-8C15303555FC}" presName="bgRect" presStyleLbl="bgShp" presStyleIdx="1" presStyleCnt="2"/>
      <dgm:spPr/>
    </dgm:pt>
    <dgm:pt modelId="{41554A52-7655-427B-A444-517F33EC6810}" type="pres">
      <dgm:prSet presAssocID="{4BD84D7B-09D5-488B-B464-8C15303555F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B69B046C-8AFF-40EF-AF84-BFA55034AEBF}" type="pres">
      <dgm:prSet presAssocID="{4BD84D7B-09D5-488B-B464-8C15303555FC}" presName="spaceRect" presStyleCnt="0"/>
      <dgm:spPr/>
    </dgm:pt>
    <dgm:pt modelId="{5B826D98-2D27-4B92-8EB5-20319B6C34C6}" type="pres">
      <dgm:prSet presAssocID="{4BD84D7B-09D5-488B-B464-8C15303555F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356390A-3331-4D33-BCBC-B5A1C2E4D309}" srcId="{73673DFE-3925-4364-B440-93C52A01E747}" destId="{F09ACE83-02B3-43B8-8017-3335F8448364}" srcOrd="0" destOrd="0" parTransId="{A3C873D9-C112-471E-9EE8-39AA3F167028}" sibTransId="{3DCA46A1-2E07-40D4-BBBD-2331A2108542}"/>
    <dgm:cxn modelId="{7998441C-D377-DF41-95F3-B1DFED4D4DE4}" type="presOf" srcId="{4BD84D7B-09D5-488B-B464-8C15303555FC}" destId="{5B826D98-2D27-4B92-8EB5-20319B6C34C6}" srcOrd="0" destOrd="0" presId="urn:microsoft.com/office/officeart/2018/2/layout/IconVerticalSolidList"/>
    <dgm:cxn modelId="{6152B721-97E0-4A43-8859-494107985BAD}" srcId="{73673DFE-3925-4364-B440-93C52A01E747}" destId="{4BD84D7B-09D5-488B-B464-8C15303555FC}" srcOrd="1" destOrd="0" parTransId="{342C5B0C-AAD0-4A37-B445-D702AAF5A2F2}" sibTransId="{7A20BC9C-FDC4-49E1-9A05-D56D6F4B18F5}"/>
    <dgm:cxn modelId="{C5CBC983-EDF2-8C4B-A58E-17220225ABA2}" type="presOf" srcId="{73673DFE-3925-4364-B440-93C52A01E747}" destId="{108DFFE8-10CE-40F7-AEC2-2024EEDADF3F}" srcOrd="0" destOrd="0" presId="urn:microsoft.com/office/officeart/2018/2/layout/IconVerticalSolidList"/>
    <dgm:cxn modelId="{F97AD5AF-67D6-BB46-92D0-A6A65BB56D45}" type="presOf" srcId="{F09ACE83-02B3-43B8-8017-3335F8448364}" destId="{74F65315-DD92-49BA-BFEC-22491470A4C5}" srcOrd="0" destOrd="0" presId="urn:microsoft.com/office/officeart/2018/2/layout/IconVerticalSolidList"/>
    <dgm:cxn modelId="{58535F4F-4EE0-5D49-9F7D-877D0A1B7631}" type="presParOf" srcId="{108DFFE8-10CE-40F7-AEC2-2024EEDADF3F}" destId="{E5AEF494-60F9-47A6-B816-A9BCCF0371A9}" srcOrd="0" destOrd="0" presId="urn:microsoft.com/office/officeart/2018/2/layout/IconVerticalSolidList"/>
    <dgm:cxn modelId="{A55470F5-C215-A649-A5A9-00B541E121D0}" type="presParOf" srcId="{E5AEF494-60F9-47A6-B816-A9BCCF0371A9}" destId="{D5CB726E-B60A-4ED7-9984-C391A782EBEE}" srcOrd="0" destOrd="0" presId="urn:microsoft.com/office/officeart/2018/2/layout/IconVerticalSolidList"/>
    <dgm:cxn modelId="{1FCAC269-90C2-B84C-9891-967FB99A3206}" type="presParOf" srcId="{E5AEF494-60F9-47A6-B816-A9BCCF0371A9}" destId="{A7BE1460-47B4-4F6A-A5C9-E06E938D424D}" srcOrd="1" destOrd="0" presId="urn:microsoft.com/office/officeart/2018/2/layout/IconVerticalSolidList"/>
    <dgm:cxn modelId="{49DB55BD-BC8E-2145-A9DF-C0B6851D2AA2}" type="presParOf" srcId="{E5AEF494-60F9-47A6-B816-A9BCCF0371A9}" destId="{1C0E2428-FC4D-46A0-8F6B-A021379964A2}" srcOrd="2" destOrd="0" presId="urn:microsoft.com/office/officeart/2018/2/layout/IconVerticalSolidList"/>
    <dgm:cxn modelId="{232266A5-1395-1D43-91B5-766B9682AAB0}" type="presParOf" srcId="{E5AEF494-60F9-47A6-B816-A9BCCF0371A9}" destId="{74F65315-DD92-49BA-BFEC-22491470A4C5}" srcOrd="3" destOrd="0" presId="urn:microsoft.com/office/officeart/2018/2/layout/IconVerticalSolidList"/>
    <dgm:cxn modelId="{5BC3EBBF-DF22-3340-93FA-582A8E631624}" type="presParOf" srcId="{108DFFE8-10CE-40F7-AEC2-2024EEDADF3F}" destId="{E5BD17F9-D303-48AC-AB1B-B2F78C4E54E5}" srcOrd="1" destOrd="0" presId="urn:microsoft.com/office/officeart/2018/2/layout/IconVerticalSolidList"/>
    <dgm:cxn modelId="{CE9D57AD-0EDF-D446-A47A-3277A0034BF5}" type="presParOf" srcId="{108DFFE8-10CE-40F7-AEC2-2024EEDADF3F}" destId="{CCF4AB03-9274-4619-99F9-D767360FA509}" srcOrd="2" destOrd="0" presId="urn:microsoft.com/office/officeart/2018/2/layout/IconVerticalSolidList"/>
    <dgm:cxn modelId="{2CAFAB11-110F-CD40-A390-4B31FE71CAC2}" type="presParOf" srcId="{CCF4AB03-9274-4619-99F9-D767360FA509}" destId="{639CB558-B5CD-41CA-97D2-8456D191EFDC}" srcOrd="0" destOrd="0" presId="urn:microsoft.com/office/officeart/2018/2/layout/IconVerticalSolidList"/>
    <dgm:cxn modelId="{C64272DD-AF1F-784E-9EEC-6A4DFA57CBAA}" type="presParOf" srcId="{CCF4AB03-9274-4619-99F9-D767360FA509}" destId="{41554A52-7655-427B-A444-517F33EC6810}" srcOrd="1" destOrd="0" presId="urn:microsoft.com/office/officeart/2018/2/layout/IconVerticalSolidList"/>
    <dgm:cxn modelId="{1888850A-AFB2-6B4A-893F-1F6C9719D58E}" type="presParOf" srcId="{CCF4AB03-9274-4619-99F9-D767360FA509}" destId="{B69B046C-8AFF-40EF-AF84-BFA55034AEBF}" srcOrd="2" destOrd="0" presId="urn:microsoft.com/office/officeart/2018/2/layout/IconVerticalSolidList"/>
    <dgm:cxn modelId="{56DC96B2-DF48-364A-AE3E-F00C010AA661}" type="presParOf" srcId="{CCF4AB03-9274-4619-99F9-D767360FA509}" destId="{5B826D98-2D27-4B92-8EB5-20319B6C34C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8D4721-7BC9-4031-87CC-BD8B48A15F1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57895F6-4887-400A-967A-B2D941BBB80E}">
      <dgm:prSet/>
      <dgm:spPr/>
      <dgm:t>
        <a:bodyPr/>
        <a:lstStyle/>
        <a:p>
          <a:r>
            <a:rPr lang="en-US" b="1"/>
            <a:t>The Scenario:</a:t>
          </a:r>
          <a:r>
            <a:rPr lang="en-US"/>
            <a:t> The KG integrates a patient's unique genomic data, EHR history, and lifestyle factors to identify the optimal, personalized treatment plan.</a:t>
          </a:r>
        </a:p>
      </dgm:t>
    </dgm:pt>
    <dgm:pt modelId="{DA973175-4E8F-4BC7-AFA6-B99D245897F1}" type="parTrans" cxnId="{5B2308CD-4016-4405-A38F-CDD0F56F2315}">
      <dgm:prSet/>
      <dgm:spPr/>
      <dgm:t>
        <a:bodyPr/>
        <a:lstStyle/>
        <a:p>
          <a:endParaRPr lang="en-US"/>
        </a:p>
      </dgm:t>
    </dgm:pt>
    <dgm:pt modelId="{652DD002-DA52-42F8-AB69-EAB9D30127E5}" type="sibTrans" cxnId="{5B2308CD-4016-4405-A38F-CDD0F56F2315}">
      <dgm:prSet/>
      <dgm:spPr/>
      <dgm:t>
        <a:bodyPr/>
        <a:lstStyle/>
        <a:p>
          <a:endParaRPr lang="en-US"/>
        </a:p>
      </dgm:t>
    </dgm:pt>
    <dgm:pt modelId="{FCCF86D2-CAEE-4D3A-91DB-5275DD7442C8}">
      <dgm:prSet/>
      <dgm:spPr/>
      <dgm:t>
        <a:bodyPr/>
        <a:lstStyle/>
        <a:p>
          <a:r>
            <a:rPr lang="en-US" b="1"/>
            <a:t>The Value Proposition:</a:t>
          </a:r>
          <a:r>
            <a:rPr lang="en-US"/>
            <a:t> This moves healthcare from reactive to predictive, improving treatment efficacy and delivering on the true potential of modern medicine.</a:t>
          </a:r>
        </a:p>
      </dgm:t>
    </dgm:pt>
    <dgm:pt modelId="{0B5979D7-FB18-4F13-BDCF-DA19F45725E8}" type="parTrans" cxnId="{8C2A4EE2-9CEC-435D-9649-D0A0D964E06D}">
      <dgm:prSet/>
      <dgm:spPr/>
      <dgm:t>
        <a:bodyPr/>
        <a:lstStyle/>
        <a:p>
          <a:endParaRPr lang="en-US"/>
        </a:p>
      </dgm:t>
    </dgm:pt>
    <dgm:pt modelId="{F7867286-31BF-43FB-A76D-897382AC57F8}" type="sibTrans" cxnId="{8C2A4EE2-9CEC-435D-9649-D0A0D964E06D}">
      <dgm:prSet/>
      <dgm:spPr/>
      <dgm:t>
        <a:bodyPr/>
        <a:lstStyle/>
        <a:p>
          <a:endParaRPr lang="en-US"/>
        </a:p>
      </dgm:t>
    </dgm:pt>
    <dgm:pt modelId="{335F0334-4BC3-4645-AC76-05EC0278FF4C}" type="pres">
      <dgm:prSet presAssocID="{AF8D4721-7BC9-4031-87CC-BD8B48A15F17}" presName="root" presStyleCnt="0">
        <dgm:presLayoutVars>
          <dgm:dir/>
          <dgm:resizeHandles val="exact"/>
        </dgm:presLayoutVars>
      </dgm:prSet>
      <dgm:spPr/>
    </dgm:pt>
    <dgm:pt modelId="{402B1D63-E53D-473B-9D7C-EDC7EB5529A1}" type="pres">
      <dgm:prSet presAssocID="{357895F6-4887-400A-967A-B2D941BBB80E}" presName="compNode" presStyleCnt="0"/>
      <dgm:spPr/>
    </dgm:pt>
    <dgm:pt modelId="{B6599322-93B9-45E3-BED6-EDB29181909D}" type="pres">
      <dgm:prSet presAssocID="{357895F6-4887-400A-967A-B2D941BBB80E}" presName="bgRect" presStyleLbl="bgShp" presStyleIdx="0" presStyleCnt="2"/>
      <dgm:spPr/>
    </dgm:pt>
    <dgm:pt modelId="{A107B94B-D65E-4F65-9079-976A4ACEF5B6}" type="pres">
      <dgm:prSet presAssocID="{357895F6-4887-400A-967A-B2D941BBB80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B8722BD-9BA8-427D-AA28-CA4A91C342F5}" type="pres">
      <dgm:prSet presAssocID="{357895F6-4887-400A-967A-B2D941BBB80E}" presName="spaceRect" presStyleCnt="0"/>
      <dgm:spPr/>
    </dgm:pt>
    <dgm:pt modelId="{D9CB8D1A-7070-4D41-ACF9-872EE8064F7B}" type="pres">
      <dgm:prSet presAssocID="{357895F6-4887-400A-967A-B2D941BBB80E}" presName="parTx" presStyleLbl="revTx" presStyleIdx="0" presStyleCnt="2">
        <dgm:presLayoutVars>
          <dgm:chMax val="0"/>
          <dgm:chPref val="0"/>
        </dgm:presLayoutVars>
      </dgm:prSet>
      <dgm:spPr/>
    </dgm:pt>
    <dgm:pt modelId="{892C164B-B486-4610-A514-4C9F0497596C}" type="pres">
      <dgm:prSet presAssocID="{652DD002-DA52-42F8-AB69-EAB9D30127E5}" presName="sibTrans" presStyleCnt="0"/>
      <dgm:spPr/>
    </dgm:pt>
    <dgm:pt modelId="{B0403068-360D-4874-B640-94DBDDB133B1}" type="pres">
      <dgm:prSet presAssocID="{FCCF86D2-CAEE-4D3A-91DB-5275DD7442C8}" presName="compNode" presStyleCnt="0"/>
      <dgm:spPr/>
    </dgm:pt>
    <dgm:pt modelId="{F5ADD21D-ECD4-4256-A2AA-ABA643EC797B}" type="pres">
      <dgm:prSet presAssocID="{FCCF86D2-CAEE-4D3A-91DB-5275DD7442C8}" presName="bgRect" presStyleLbl="bgShp" presStyleIdx="1" presStyleCnt="2"/>
      <dgm:spPr/>
    </dgm:pt>
    <dgm:pt modelId="{3D96716F-4D4F-45E0-AC50-7D1826BB404D}" type="pres">
      <dgm:prSet presAssocID="{FCCF86D2-CAEE-4D3A-91DB-5275DD7442C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A6B6B6A4-8E19-44CC-A972-536C59ED4739}" type="pres">
      <dgm:prSet presAssocID="{FCCF86D2-CAEE-4D3A-91DB-5275DD7442C8}" presName="spaceRect" presStyleCnt="0"/>
      <dgm:spPr/>
    </dgm:pt>
    <dgm:pt modelId="{99DF3629-AD58-485A-AA62-697C8A7C3F4B}" type="pres">
      <dgm:prSet presAssocID="{FCCF86D2-CAEE-4D3A-91DB-5275DD7442C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44E5B93-86AC-4C46-9C90-A7C1FC17F5F4}" type="presOf" srcId="{AF8D4721-7BC9-4031-87CC-BD8B48A15F17}" destId="{335F0334-4BC3-4645-AC76-05EC0278FF4C}" srcOrd="0" destOrd="0" presId="urn:microsoft.com/office/officeart/2018/2/layout/IconVerticalSolidList"/>
    <dgm:cxn modelId="{295B1FB5-1E8F-4778-B8BD-96F208DE8928}" type="presOf" srcId="{FCCF86D2-CAEE-4D3A-91DB-5275DD7442C8}" destId="{99DF3629-AD58-485A-AA62-697C8A7C3F4B}" srcOrd="0" destOrd="0" presId="urn:microsoft.com/office/officeart/2018/2/layout/IconVerticalSolidList"/>
    <dgm:cxn modelId="{5B2308CD-4016-4405-A38F-CDD0F56F2315}" srcId="{AF8D4721-7BC9-4031-87CC-BD8B48A15F17}" destId="{357895F6-4887-400A-967A-B2D941BBB80E}" srcOrd="0" destOrd="0" parTransId="{DA973175-4E8F-4BC7-AFA6-B99D245897F1}" sibTransId="{652DD002-DA52-42F8-AB69-EAB9D30127E5}"/>
    <dgm:cxn modelId="{8C2A4EE2-9CEC-435D-9649-D0A0D964E06D}" srcId="{AF8D4721-7BC9-4031-87CC-BD8B48A15F17}" destId="{FCCF86D2-CAEE-4D3A-91DB-5275DD7442C8}" srcOrd="1" destOrd="0" parTransId="{0B5979D7-FB18-4F13-BDCF-DA19F45725E8}" sibTransId="{F7867286-31BF-43FB-A76D-897382AC57F8}"/>
    <dgm:cxn modelId="{0F6980E8-2D71-4A7D-85C2-D0C357F10702}" type="presOf" srcId="{357895F6-4887-400A-967A-B2D941BBB80E}" destId="{D9CB8D1A-7070-4D41-ACF9-872EE8064F7B}" srcOrd="0" destOrd="0" presId="urn:microsoft.com/office/officeart/2018/2/layout/IconVerticalSolidList"/>
    <dgm:cxn modelId="{8E0356DA-DB8A-4C97-9A94-2CB409E3FC61}" type="presParOf" srcId="{335F0334-4BC3-4645-AC76-05EC0278FF4C}" destId="{402B1D63-E53D-473B-9D7C-EDC7EB5529A1}" srcOrd="0" destOrd="0" presId="urn:microsoft.com/office/officeart/2018/2/layout/IconVerticalSolidList"/>
    <dgm:cxn modelId="{10A3B031-DD39-4F0F-8430-8BE32F86CCB0}" type="presParOf" srcId="{402B1D63-E53D-473B-9D7C-EDC7EB5529A1}" destId="{B6599322-93B9-45E3-BED6-EDB29181909D}" srcOrd="0" destOrd="0" presId="urn:microsoft.com/office/officeart/2018/2/layout/IconVerticalSolidList"/>
    <dgm:cxn modelId="{29E5FD3D-560D-415F-9E93-868F5A5ED8E4}" type="presParOf" srcId="{402B1D63-E53D-473B-9D7C-EDC7EB5529A1}" destId="{A107B94B-D65E-4F65-9079-976A4ACEF5B6}" srcOrd="1" destOrd="0" presId="urn:microsoft.com/office/officeart/2018/2/layout/IconVerticalSolidList"/>
    <dgm:cxn modelId="{F4CEC5A8-31FB-4F5E-AA89-8325B2300288}" type="presParOf" srcId="{402B1D63-E53D-473B-9D7C-EDC7EB5529A1}" destId="{4B8722BD-9BA8-427D-AA28-CA4A91C342F5}" srcOrd="2" destOrd="0" presId="urn:microsoft.com/office/officeart/2018/2/layout/IconVerticalSolidList"/>
    <dgm:cxn modelId="{154C07E5-E7DB-48F4-925E-B68657890D10}" type="presParOf" srcId="{402B1D63-E53D-473B-9D7C-EDC7EB5529A1}" destId="{D9CB8D1A-7070-4D41-ACF9-872EE8064F7B}" srcOrd="3" destOrd="0" presId="urn:microsoft.com/office/officeart/2018/2/layout/IconVerticalSolidList"/>
    <dgm:cxn modelId="{341A8FDC-F5DE-4F86-A62B-C10D92D220B7}" type="presParOf" srcId="{335F0334-4BC3-4645-AC76-05EC0278FF4C}" destId="{892C164B-B486-4610-A514-4C9F0497596C}" srcOrd="1" destOrd="0" presId="urn:microsoft.com/office/officeart/2018/2/layout/IconVerticalSolidList"/>
    <dgm:cxn modelId="{69A06AA3-C9E8-4026-9C1F-290531D2E4C7}" type="presParOf" srcId="{335F0334-4BC3-4645-AC76-05EC0278FF4C}" destId="{B0403068-360D-4874-B640-94DBDDB133B1}" srcOrd="2" destOrd="0" presId="urn:microsoft.com/office/officeart/2018/2/layout/IconVerticalSolidList"/>
    <dgm:cxn modelId="{D7E7871E-89D0-416C-A28B-468D4D353780}" type="presParOf" srcId="{B0403068-360D-4874-B640-94DBDDB133B1}" destId="{F5ADD21D-ECD4-4256-A2AA-ABA643EC797B}" srcOrd="0" destOrd="0" presId="urn:microsoft.com/office/officeart/2018/2/layout/IconVerticalSolidList"/>
    <dgm:cxn modelId="{29C5D415-7E2A-4E72-8547-305B412C8D56}" type="presParOf" srcId="{B0403068-360D-4874-B640-94DBDDB133B1}" destId="{3D96716F-4D4F-45E0-AC50-7D1826BB404D}" srcOrd="1" destOrd="0" presId="urn:microsoft.com/office/officeart/2018/2/layout/IconVerticalSolidList"/>
    <dgm:cxn modelId="{DCD9F765-1E0E-4102-AFB0-DF6F591C3F66}" type="presParOf" srcId="{B0403068-360D-4874-B640-94DBDDB133B1}" destId="{A6B6B6A4-8E19-44CC-A972-536C59ED4739}" srcOrd="2" destOrd="0" presId="urn:microsoft.com/office/officeart/2018/2/layout/IconVerticalSolidList"/>
    <dgm:cxn modelId="{29FFF6C3-64E7-4A08-A443-4D112FE65628}" type="presParOf" srcId="{B0403068-360D-4874-B640-94DBDDB133B1}" destId="{99DF3629-AD58-485A-AA62-697C8A7C3F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BDBD1A-DCAF-4822-BFD6-EF584FCBE36D}">
      <dsp:nvSpPr>
        <dsp:cNvPr id="0" name=""/>
        <dsp:cNvSpPr/>
      </dsp:nvSpPr>
      <dsp:spPr>
        <a:xfrm>
          <a:off x="0" y="601"/>
          <a:ext cx="7485718" cy="14071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73B5F-9632-469E-A718-BE70DF16E585}">
      <dsp:nvSpPr>
        <dsp:cNvPr id="0" name=""/>
        <dsp:cNvSpPr/>
      </dsp:nvSpPr>
      <dsp:spPr>
        <a:xfrm>
          <a:off x="425670" y="317215"/>
          <a:ext cx="773946" cy="7739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3B6EFC-3E65-45EA-BC3C-97A4DEF374C4}">
      <dsp:nvSpPr>
        <dsp:cNvPr id="0" name=""/>
        <dsp:cNvSpPr/>
      </dsp:nvSpPr>
      <dsp:spPr>
        <a:xfrm>
          <a:off x="1625288" y="601"/>
          <a:ext cx="5860429" cy="1407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26" tIns="148926" rIns="148926" bIns="14892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The Problem:</a:t>
          </a:r>
          <a:r>
            <a:rPr lang="en-US" sz="1700" kern="1200"/>
            <a:t> The volume of enterprise data—from CRMs, internal wikis, financial reports, and communication logs—is growing exponentially. Teams spend more time searching for information than using it.</a:t>
          </a:r>
        </a:p>
      </dsp:txBody>
      <dsp:txXfrm>
        <a:off x="1625288" y="601"/>
        <a:ext cx="5860429" cy="1407175"/>
      </dsp:txXfrm>
    </dsp:sp>
    <dsp:sp modelId="{0EABC550-DF47-4225-BBFB-7208ADE116D4}">
      <dsp:nvSpPr>
        <dsp:cNvPr id="0" name=""/>
        <dsp:cNvSpPr/>
      </dsp:nvSpPr>
      <dsp:spPr>
        <a:xfrm>
          <a:off x="0" y="1759571"/>
          <a:ext cx="7485718" cy="14071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3407C0-085A-461B-B8B6-E7FF6FF71721}">
      <dsp:nvSpPr>
        <dsp:cNvPr id="0" name=""/>
        <dsp:cNvSpPr/>
      </dsp:nvSpPr>
      <dsp:spPr>
        <a:xfrm>
          <a:off x="425670" y="2076185"/>
          <a:ext cx="773946" cy="7739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59A46F-FF3D-4528-A80B-2FE158EDF469}">
      <dsp:nvSpPr>
        <dsp:cNvPr id="0" name=""/>
        <dsp:cNvSpPr/>
      </dsp:nvSpPr>
      <dsp:spPr>
        <a:xfrm>
          <a:off x="1625288" y="1759571"/>
          <a:ext cx="5860429" cy="1407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26" tIns="148926" rIns="148926" bIns="14892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The Business Impact:</a:t>
          </a:r>
          <a:r>
            <a:rPr lang="en-US" sz="1700" kern="1200"/>
            <a:t> This overload leads directly to employee burnout, duplicated work, missed sales opportunities, and ultimately, suboptimal business decisions and rising operational costs.</a:t>
          </a:r>
        </a:p>
      </dsp:txBody>
      <dsp:txXfrm>
        <a:off x="1625288" y="1759571"/>
        <a:ext cx="5860429" cy="1407175"/>
      </dsp:txXfrm>
    </dsp:sp>
    <dsp:sp modelId="{63BED75F-A1A5-40EC-A805-221058FC0686}">
      <dsp:nvSpPr>
        <dsp:cNvPr id="0" name=""/>
        <dsp:cNvSpPr/>
      </dsp:nvSpPr>
      <dsp:spPr>
        <a:xfrm>
          <a:off x="0" y="3518540"/>
          <a:ext cx="7485718" cy="14071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37E20-3025-4DBC-8328-3B6A8572D26B}">
      <dsp:nvSpPr>
        <dsp:cNvPr id="0" name=""/>
        <dsp:cNvSpPr/>
      </dsp:nvSpPr>
      <dsp:spPr>
        <a:xfrm>
          <a:off x="425670" y="3835155"/>
          <a:ext cx="773946" cy="7739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691A0-B362-4D15-8F9E-270AC22292CB}">
      <dsp:nvSpPr>
        <dsp:cNvPr id="0" name=""/>
        <dsp:cNvSpPr/>
      </dsp:nvSpPr>
      <dsp:spPr>
        <a:xfrm>
          <a:off x="1625288" y="3518540"/>
          <a:ext cx="5860429" cy="1407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26" tIns="148926" rIns="148926" bIns="14892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The Core Question for Business:</a:t>
          </a:r>
          <a:r>
            <a:rPr lang="en-US" sz="1700" kern="1200"/>
            <a:t> How do we empower our teams to find the </a:t>
          </a:r>
          <a:r>
            <a:rPr lang="en-US" sz="1700" i="1" kern="1200"/>
            <a:t>exact</a:t>
          </a:r>
          <a:r>
            <a:rPr lang="en-US" sz="1700" kern="1200"/>
            <a:t> piece of information they need, at the moment they need it, to make a critical business decision?</a:t>
          </a:r>
        </a:p>
      </dsp:txBody>
      <dsp:txXfrm>
        <a:off x="1625288" y="3518540"/>
        <a:ext cx="5860429" cy="14071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42B16-30A7-49D3-A537-9603ABC8A8D2}">
      <dsp:nvSpPr>
        <dsp:cNvPr id="0" name=""/>
        <dsp:cNvSpPr/>
      </dsp:nvSpPr>
      <dsp:spPr>
        <a:xfrm>
          <a:off x="0" y="830579"/>
          <a:ext cx="7216416" cy="15333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55D89B-E074-40D3-80CA-75FE9F927F3C}">
      <dsp:nvSpPr>
        <dsp:cNvPr id="0" name=""/>
        <dsp:cNvSpPr/>
      </dsp:nvSpPr>
      <dsp:spPr>
        <a:xfrm>
          <a:off x="463846" y="1175589"/>
          <a:ext cx="843357" cy="8433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9800F-EAFE-4985-B678-046912563C1F}">
      <dsp:nvSpPr>
        <dsp:cNvPr id="0" name=""/>
        <dsp:cNvSpPr/>
      </dsp:nvSpPr>
      <dsp:spPr>
        <a:xfrm>
          <a:off x="1771051" y="830579"/>
          <a:ext cx="5445364" cy="1533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283" tIns="162283" rIns="162283" bIns="16228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The Scenario:</a:t>
          </a:r>
          <a:r>
            <a:rPr lang="en-US" sz="1700" kern="1200"/>
            <a:t> A doctor enters a patient's symptoms. The system queries the KG in real-time to suggest diagnoses, flag potential drug interactions, and recommend evidence-based treatment pathways.</a:t>
          </a:r>
        </a:p>
      </dsp:txBody>
      <dsp:txXfrm>
        <a:off x="1771051" y="830579"/>
        <a:ext cx="5445364" cy="1533378"/>
      </dsp:txXfrm>
    </dsp:sp>
    <dsp:sp modelId="{162C1191-B8A6-45C8-82D1-BC048F6ABA3B}">
      <dsp:nvSpPr>
        <dsp:cNvPr id="0" name=""/>
        <dsp:cNvSpPr/>
      </dsp:nvSpPr>
      <dsp:spPr>
        <a:xfrm>
          <a:off x="0" y="2747302"/>
          <a:ext cx="7216416" cy="15333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C934B6-DD3D-44EE-9913-C826626BAC27}">
      <dsp:nvSpPr>
        <dsp:cNvPr id="0" name=""/>
        <dsp:cNvSpPr/>
      </dsp:nvSpPr>
      <dsp:spPr>
        <a:xfrm>
          <a:off x="463846" y="3092312"/>
          <a:ext cx="843357" cy="8433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A7C1A8-3C5D-4F33-AADD-A1315FFF8042}">
      <dsp:nvSpPr>
        <dsp:cNvPr id="0" name=""/>
        <dsp:cNvSpPr/>
      </dsp:nvSpPr>
      <dsp:spPr>
        <a:xfrm>
          <a:off x="1771051" y="2747302"/>
          <a:ext cx="5445364" cy="1533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283" tIns="162283" rIns="162283" bIns="16228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The Value Proposition:</a:t>
          </a:r>
          <a:r>
            <a:rPr lang="en-US" sz="1700" kern="1200"/>
            <a:t> We reduce the clinician's cognitive load, improve diagnostic accuracy, and enhance patient safety—a direct demonstration of mission-critical reliability.</a:t>
          </a:r>
        </a:p>
      </dsp:txBody>
      <dsp:txXfrm>
        <a:off x="1771051" y="2747302"/>
        <a:ext cx="5445364" cy="15333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CB726E-B60A-4ED7-9984-C391A782EBEE}">
      <dsp:nvSpPr>
        <dsp:cNvPr id="0" name=""/>
        <dsp:cNvSpPr/>
      </dsp:nvSpPr>
      <dsp:spPr>
        <a:xfrm>
          <a:off x="0" y="830579"/>
          <a:ext cx="7216416" cy="15333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E1460-47B4-4F6A-A5C9-E06E938D424D}">
      <dsp:nvSpPr>
        <dsp:cNvPr id="0" name=""/>
        <dsp:cNvSpPr/>
      </dsp:nvSpPr>
      <dsp:spPr>
        <a:xfrm>
          <a:off x="463846" y="1175589"/>
          <a:ext cx="843357" cy="8433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65315-DD92-49BA-BFEC-22491470A4C5}">
      <dsp:nvSpPr>
        <dsp:cNvPr id="0" name=""/>
        <dsp:cNvSpPr/>
      </dsp:nvSpPr>
      <dsp:spPr>
        <a:xfrm>
          <a:off x="1771051" y="830579"/>
          <a:ext cx="5445364" cy="1533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283" tIns="162283" rIns="162283" bIns="16228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The Scenario:</a:t>
          </a:r>
          <a:r>
            <a:rPr lang="en-US" sz="1800" kern="1200"/>
            <a:t> Researchers ask, "Which existing drugs target proteins in the same biological pathway as Gene X, recently implicated in Alzheimer's?"</a:t>
          </a:r>
        </a:p>
      </dsp:txBody>
      <dsp:txXfrm>
        <a:off x="1771051" y="830579"/>
        <a:ext cx="5445364" cy="1533378"/>
      </dsp:txXfrm>
    </dsp:sp>
    <dsp:sp modelId="{639CB558-B5CD-41CA-97D2-8456D191EFDC}">
      <dsp:nvSpPr>
        <dsp:cNvPr id="0" name=""/>
        <dsp:cNvSpPr/>
      </dsp:nvSpPr>
      <dsp:spPr>
        <a:xfrm>
          <a:off x="0" y="2747302"/>
          <a:ext cx="7216416" cy="15333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554A52-7655-427B-A444-517F33EC6810}">
      <dsp:nvSpPr>
        <dsp:cNvPr id="0" name=""/>
        <dsp:cNvSpPr/>
      </dsp:nvSpPr>
      <dsp:spPr>
        <a:xfrm>
          <a:off x="463846" y="3092312"/>
          <a:ext cx="843357" cy="8433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26D98-2D27-4B92-8EB5-20319B6C34C6}">
      <dsp:nvSpPr>
        <dsp:cNvPr id="0" name=""/>
        <dsp:cNvSpPr/>
      </dsp:nvSpPr>
      <dsp:spPr>
        <a:xfrm>
          <a:off x="1771051" y="2747302"/>
          <a:ext cx="5445364" cy="1533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283" tIns="162283" rIns="162283" bIns="16228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The Value Proposition:</a:t>
          </a:r>
          <a:r>
            <a:rPr lang="en-US" sz="1800" kern="1200"/>
            <a:t> This massively accelerates hypothesis generation and drug repurposing, de-risking the R&amp;D pipeline and potentially saving millions of dollars and years of work.</a:t>
          </a:r>
        </a:p>
      </dsp:txBody>
      <dsp:txXfrm>
        <a:off x="1771051" y="2747302"/>
        <a:ext cx="5445364" cy="15333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599322-93B9-45E3-BED6-EDB29181909D}">
      <dsp:nvSpPr>
        <dsp:cNvPr id="0" name=""/>
        <dsp:cNvSpPr/>
      </dsp:nvSpPr>
      <dsp:spPr>
        <a:xfrm>
          <a:off x="0" y="829627"/>
          <a:ext cx="5375383" cy="15316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7B94B-D65E-4F65-9079-976A4ACEF5B6}">
      <dsp:nvSpPr>
        <dsp:cNvPr id="0" name=""/>
        <dsp:cNvSpPr/>
      </dsp:nvSpPr>
      <dsp:spPr>
        <a:xfrm>
          <a:off x="463315" y="1174242"/>
          <a:ext cx="842390" cy="8423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CB8D1A-7070-4D41-ACF9-872EE8064F7B}">
      <dsp:nvSpPr>
        <dsp:cNvPr id="0" name=""/>
        <dsp:cNvSpPr/>
      </dsp:nvSpPr>
      <dsp:spPr>
        <a:xfrm>
          <a:off x="1769021" y="829627"/>
          <a:ext cx="3606361" cy="1531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096" tIns="162096" rIns="162096" bIns="16209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The Scenario:</a:t>
          </a:r>
          <a:r>
            <a:rPr lang="en-US" sz="1700" kern="1200"/>
            <a:t> The KG integrates a patient's unique genomic data, EHR history, and lifestyle factors to identify the optimal, personalized treatment plan.</a:t>
          </a:r>
        </a:p>
      </dsp:txBody>
      <dsp:txXfrm>
        <a:off x="1769021" y="829627"/>
        <a:ext cx="3606361" cy="1531619"/>
      </dsp:txXfrm>
    </dsp:sp>
    <dsp:sp modelId="{F5ADD21D-ECD4-4256-A2AA-ABA643EC797B}">
      <dsp:nvSpPr>
        <dsp:cNvPr id="0" name=""/>
        <dsp:cNvSpPr/>
      </dsp:nvSpPr>
      <dsp:spPr>
        <a:xfrm>
          <a:off x="0" y="2744152"/>
          <a:ext cx="5375383" cy="15316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6716F-4D4F-45E0-AC50-7D1826BB404D}">
      <dsp:nvSpPr>
        <dsp:cNvPr id="0" name=""/>
        <dsp:cNvSpPr/>
      </dsp:nvSpPr>
      <dsp:spPr>
        <a:xfrm>
          <a:off x="463315" y="3088767"/>
          <a:ext cx="842390" cy="8423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F3629-AD58-485A-AA62-697C8A7C3F4B}">
      <dsp:nvSpPr>
        <dsp:cNvPr id="0" name=""/>
        <dsp:cNvSpPr/>
      </dsp:nvSpPr>
      <dsp:spPr>
        <a:xfrm>
          <a:off x="1769021" y="2744152"/>
          <a:ext cx="3606361" cy="1531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096" tIns="162096" rIns="162096" bIns="16209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The Value Proposition:</a:t>
          </a:r>
          <a:r>
            <a:rPr lang="en-US" sz="1700" kern="1200"/>
            <a:t> This moves healthcare from reactive to predictive, improving treatment efficacy and delivering on the true potential of modern medicine.</a:t>
          </a:r>
        </a:p>
      </dsp:txBody>
      <dsp:txXfrm>
        <a:off x="1769021" y="2744152"/>
        <a:ext cx="3606361" cy="1531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9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59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3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52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696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8/23/25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8/23/25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87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8/23/25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4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8/23/25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20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8/23/25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8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8/23/25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5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932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93C43-E3FC-B756-56FD-4A7ACB104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117" y="952500"/>
            <a:ext cx="4124557" cy="35242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200" b="1" dirty="0"/>
            </a:br>
            <a:r>
              <a:rPr lang="en-US" sz="3200" b="1" dirty="0"/>
              <a:t>The Power of Knowledge Graphs and Semantic Search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F2253-C8EF-0425-0FD2-5494AB073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118" y="5374291"/>
            <a:ext cx="4057882" cy="972532"/>
          </a:xfrm>
        </p:spPr>
        <p:txBody>
          <a:bodyPr anchor="t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1400" b="1" dirty="0"/>
              <a:t>By </a:t>
            </a:r>
          </a:p>
          <a:p>
            <a:pPr>
              <a:lnSpc>
                <a:spcPct val="120000"/>
              </a:lnSpc>
            </a:pPr>
            <a:r>
              <a:rPr lang="en-US" sz="1400" b="1" dirty="0"/>
              <a:t>M K Pavan Kumar </a:t>
            </a:r>
          </a:p>
          <a:p>
            <a:pPr>
              <a:lnSpc>
                <a:spcPct val="120000"/>
              </a:lnSpc>
            </a:pPr>
            <a:r>
              <a:rPr lang="en-US" sz="1400" b="1" dirty="0"/>
              <a:t>&amp; Sashank Pappu</a:t>
            </a:r>
            <a:endParaRPr lang="en-US" sz="14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D508B3-A66C-833E-D929-8DC211635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2088" y="4882722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E1DD823-6369-5B8F-7396-112B962B9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0" r="-1" b="-1"/>
          <a:stretch>
            <a:fillRect/>
          </a:stretch>
        </p:blipFill>
        <p:spPr>
          <a:xfrm>
            <a:off x="5261956" y="10"/>
            <a:ext cx="6930043" cy="6857990"/>
          </a:xfrm>
          <a:prstGeom prst="rect">
            <a:avLst/>
          </a:prstGeom>
        </p:spPr>
      </p:pic>
      <p:pic>
        <p:nvPicPr>
          <p:cNvPr id="6" name="Picture 5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39069CA5-C172-88BA-215B-E94A297C3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78" y="2223615"/>
            <a:ext cx="2919198" cy="2919198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577699BD-AC2A-5518-5140-72B98A9DA71A}"/>
              </a:ext>
            </a:extLst>
          </p:cNvPr>
          <p:cNvSpPr txBox="1">
            <a:spLocks/>
          </p:cNvSpPr>
          <p:nvPr/>
        </p:nvSpPr>
        <p:spPr>
          <a:xfrm>
            <a:off x="628752" y="4321264"/>
            <a:ext cx="4747837" cy="4711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dirty="0"/>
              <a:t>Collective intelligence of agents</a:t>
            </a:r>
          </a:p>
        </p:txBody>
      </p:sp>
    </p:spTree>
    <p:extLst>
      <p:ext uri="{BB962C8B-B14F-4D97-AF65-F5344CB8AC3E}">
        <p14:creationId xmlns:p14="http://schemas.microsoft.com/office/powerpoint/2010/main" val="2337203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E20A1D7B-00DB-9028-AD0E-60C395569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78" y="390031"/>
            <a:ext cx="10825843" cy="6077937"/>
          </a:xfrm>
          <a:prstGeom prst="rect">
            <a:avLst/>
          </a:prstGeom>
        </p:spPr>
      </p:pic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DE74B3BD-ADC2-C8C8-3CE3-6780A6FE9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815" y="-383011"/>
            <a:ext cx="1886185" cy="188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35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workflow&#10;&#10;AI-generated content may be incorrect.">
            <a:extLst>
              <a:ext uri="{FF2B5EF4-FFF2-40B4-BE49-F238E27FC236}">
                <a16:creationId xmlns:a16="http://schemas.microsoft.com/office/drawing/2014/main" id="{0B57C79A-7C62-C9F0-4BF0-36829F0B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9" y="162560"/>
            <a:ext cx="11361643" cy="6367514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8B9B06D6-19DC-3CAD-2C13-1ACB36EE5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815" y="-383011"/>
            <a:ext cx="1886185" cy="188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79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BB8AC78B-4A56-7370-1382-89AB88EE6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391" y="450000"/>
            <a:ext cx="7772400" cy="5958840"/>
          </a:xfrm>
          <a:prstGeom prst="rect">
            <a:avLst/>
          </a:prstGeom>
        </p:spPr>
      </p:pic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D651DB6E-CC9D-9321-9ABD-CB254BB7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815" y="-383011"/>
            <a:ext cx="1886185" cy="188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56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showing a bar graph&#10;&#10;AI-generated content may be incorrect.">
            <a:extLst>
              <a:ext uri="{FF2B5EF4-FFF2-40B4-BE49-F238E27FC236}">
                <a16:creationId xmlns:a16="http://schemas.microsoft.com/office/drawing/2014/main" id="{E8B23A28-86F2-37AC-B71D-F4FA95CB4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71" y="692150"/>
            <a:ext cx="5059210" cy="2736850"/>
          </a:xfrm>
          <a:prstGeom prst="rect">
            <a:avLst/>
          </a:prstGeom>
        </p:spPr>
      </p:pic>
      <p:pic>
        <p:nvPicPr>
          <p:cNvPr id="9" name="Picture 8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79F4B088-6F8A-1D3C-31B0-A388FBD21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554" y="454777"/>
            <a:ext cx="7047445" cy="3268137"/>
          </a:xfrm>
          <a:prstGeom prst="rect">
            <a:avLst/>
          </a:prstGeom>
        </p:spPr>
      </p:pic>
      <p:pic>
        <p:nvPicPr>
          <p:cNvPr id="10" name="Picture 9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859022DF-158C-4992-9CD4-E091B9BF8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073" y="3835021"/>
            <a:ext cx="7772400" cy="2755838"/>
          </a:xfrm>
          <a:prstGeom prst="rect">
            <a:avLst/>
          </a:prstGeom>
        </p:spPr>
      </p:pic>
      <p:pic>
        <p:nvPicPr>
          <p:cNvPr id="11" name="Picture 10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4D52345C-157E-8D35-2727-0407013D5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5815" y="-383011"/>
            <a:ext cx="1886185" cy="188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75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medical text processing flowchart&#10;&#10;AI-generated content may be incorrect.">
            <a:extLst>
              <a:ext uri="{FF2B5EF4-FFF2-40B4-BE49-F238E27FC236}">
                <a16:creationId xmlns:a16="http://schemas.microsoft.com/office/drawing/2014/main" id="{59561A6C-885F-4816-A603-0F2D97D74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435" y="1220637"/>
            <a:ext cx="11265129" cy="4416725"/>
          </a:xfrm>
        </p:spPr>
      </p:pic>
    </p:spTree>
    <p:extLst>
      <p:ext uri="{BB962C8B-B14F-4D97-AF65-F5344CB8AC3E}">
        <p14:creationId xmlns:p14="http://schemas.microsoft.com/office/powerpoint/2010/main" val="3407207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bstract Flowing Waves Multicolor">
            <a:extLst>
              <a:ext uri="{FF2B5EF4-FFF2-40B4-BE49-F238E27FC236}">
                <a16:creationId xmlns:a16="http://schemas.microsoft.com/office/drawing/2014/main" id="{FDAC7539-5BA0-42A6-55E4-4EC1DF9CCA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251C1-6A65-7300-4366-F8C6AB787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914400"/>
            <a:ext cx="4892948" cy="3427867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Live Demo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968793-7504-4109-9CA0-D51681F18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70" y="5253051"/>
            <a:ext cx="4892948" cy="812923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Medical Data extraction &amp; Management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qr code on a cell phone&#10;&#10;AI-generated content may be incorrect.">
            <a:extLst>
              <a:ext uri="{FF2B5EF4-FFF2-40B4-BE49-F238E27FC236}">
                <a16:creationId xmlns:a16="http://schemas.microsoft.com/office/drawing/2014/main" id="{9FBCD5F7-43A7-2637-9183-BE5B581F5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3800" y="30192"/>
            <a:ext cx="33782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28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23A49-E41C-FA44-69D1-5B0008637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980274" cy="29966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dirty="0"/>
              <a:t>Where are can we use it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3D6F6237-D769-8309-52B5-23A5272F2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815" y="-383011"/>
            <a:ext cx="1886185" cy="188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20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E8058-D26D-6B5E-0FE9-3F24FCDEE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US" sz="3600"/>
              <a:t>Empowering Clinicians at the Point of Care.</a:t>
            </a:r>
            <a:br>
              <a:rPr lang="en-US" sz="3600"/>
            </a:br>
            <a:endParaRPr lang="en-US" sz="36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57A3F6-F7BF-1F84-D090-43C7828143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04879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D3C7F2E1-0A0B-E53A-44C4-9BDE636E8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5815" y="-383011"/>
            <a:ext cx="1886185" cy="188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52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6706A-66B1-E034-1460-5A5E254B5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US" sz="3600"/>
              <a:t>Finding the Needle in the Haystack, Faster.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B5A21FE6-1651-E29D-C906-E926E97F06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6706313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D600D369-67C2-7230-3C37-CF1205F7C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5815" y="-383011"/>
            <a:ext cx="1886185" cy="188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95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3A0F5-A21F-8F64-065C-7F16EFF4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53" y="914400"/>
            <a:ext cx="3675888" cy="4157931"/>
          </a:xfrm>
        </p:spPr>
        <p:txBody>
          <a:bodyPr anchor="t">
            <a:normAutofit/>
          </a:bodyPr>
          <a:lstStyle/>
          <a:p>
            <a:r>
              <a:rPr lang="en-US"/>
              <a:t>From One-Size-Fits-All to N-of-1 Medicine.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5F4E67-4DB9-8422-13E5-B36FD48EC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6A7EEDC-29FB-51E4-A4DC-D322430D12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4822761"/>
              </p:ext>
            </p:extLst>
          </p:nvPr>
        </p:nvGraphicFramePr>
        <p:xfrm>
          <a:off x="5432612" y="914400"/>
          <a:ext cx="5375383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4F7B2774-419E-BE17-E15C-AB0CF71AD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5815" y="-383011"/>
            <a:ext cx="1886185" cy="188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34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3E64C-1496-1061-19C6-3FA37E70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2652779" cy="415081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The Challenge of Enterprise Information Overload</a:t>
            </a:r>
            <a:br>
              <a:rPr lang="en-US" sz="3100" dirty="0"/>
            </a:br>
            <a:br>
              <a:rPr lang="en-US" sz="3100" dirty="0"/>
            </a:br>
            <a:r>
              <a:rPr lang="en-US" sz="3100" dirty="0"/>
              <a:t>Drowning in Data, Thirsty for Wisdom.</a:t>
            </a:r>
            <a:br>
              <a:rPr lang="en-US" sz="3100" dirty="0"/>
            </a:br>
            <a:endParaRPr lang="en-US" sz="31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85A180-17F0-9F5F-51D9-6D242E788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703E6E-B07F-DEAA-DEB1-8C4647B57B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999705"/>
              </p:ext>
            </p:extLst>
          </p:nvPr>
        </p:nvGraphicFramePr>
        <p:xfrm>
          <a:off x="4045291" y="1371600"/>
          <a:ext cx="7485718" cy="49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454DC27F-0292-6670-FF9D-14AF06017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5815" y="-383011"/>
            <a:ext cx="1886185" cy="188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95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2CA8C-4109-BFA0-3D82-14D91830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400" dirty="0"/>
              <a:t>Enterprise Document Intelligence </a:t>
            </a:r>
            <a:br>
              <a:rPr lang="en-US" sz="4400" dirty="0"/>
            </a:br>
            <a:endParaRPr lang="en-US" sz="4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diagram of steps with colorful squares&#10;&#10;AI-generated content may be incorrect.">
            <a:extLst>
              <a:ext uri="{FF2B5EF4-FFF2-40B4-BE49-F238E27FC236}">
                <a16:creationId xmlns:a16="http://schemas.microsoft.com/office/drawing/2014/main" id="{8B677ADD-964C-0A8E-561B-DD0DE90C4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714318"/>
            <a:ext cx="6906768" cy="5439080"/>
          </a:xfrm>
          <a:prstGeom prst="rect">
            <a:avLst/>
          </a:prstGeom>
        </p:spPr>
      </p:pic>
      <p:pic>
        <p:nvPicPr>
          <p:cNvPr id="6" name="Picture 5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6A2BA591-DF61-CC52-3728-DDB1BAC20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815" y="-383011"/>
            <a:ext cx="1886185" cy="188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70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5FEBD-3360-D24C-660F-B4AB0A0A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021842"/>
            <a:ext cx="3156857" cy="2642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Live Demo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61BF9-1DDC-3F32-22EB-F408F8D50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4304538"/>
            <a:ext cx="3156857" cy="136245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800" b="1" cap="all" spc="300"/>
              <a:t>Knowledge Graphs + Vector DBs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0527CE-FCD0-40C8-B37A-39331C2A4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011930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2C9FE058-64D1-06A9-024C-A48832D1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229" y="1098734"/>
            <a:ext cx="4729112" cy="47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89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E25CC-3082-4854-F797-A9A0D299C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528" y="1032764"/>
            <a:ext cx="4308672" cy="3224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454D2-A7FC-44C2-39E7-9CDE4D1EF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2663" y="4654591"/>
            <a:ext cx="6043526" cy="117240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800" b="1" cap="all" spc="300" dirty="0"/>
              <a:t>Collective intelligence of agents</a:t>
            </a:r>
          </a:p>
        </p:txBody>
      </p:sp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88AE0611-C35A-B154-E7B6-B8F9FFB1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55" r="-2" b="-2"/>
          <a:stretch>
            <a:fillRect/>
          </a:stretch>
        </p:blipFill>
        <p:spPr>
          <a:xfrm>
            <a:off x="260596" y="0"/>
            <a:ext cx="6931132" cy="68579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2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business&#10;&#10;AI-generated content may be incorrect.">
            <a:extLst>
              <a:ext uri="{FF2B5EF4-FFF2-40B4-BE49-F238E27FC236}">
                <a16:creationId xmlns:a16="http://schemas.microsoft.com/office/drawing/2014/main" id="{9F75C1EF-618B-5D77-A04B-F5F6AC6714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50"/>
          <a:stretch>
            <a:fillRect/>
          </a:stretch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pic>
        <p:nvPicPr>
          <p:cNvPr id="8" name="Picture 7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7F4C4BA1-D416-A02D-FFF9-C2632D13D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815" y="-383011"/>
            <a:ext cx="1886185" cy="188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27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76C04-910A-6B08-7FE4-119C3B9A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Problem </a:t>
            </a:r>
          </a:p>
        </p:txBody>
      </p:sp>
      <p:pic>
        <p:nvPicPr>
          <p:cNvPr id="9" name="Content Placeholder 8" descr="A diagram of a diagram&#10;&#10;AI-generated content may be incorrect.">
            <a:extLst>
              <a:ext uri="{FF2B5EF4-FFF2-40B4-BE49-F238E27FC236}">
                <a16:creationId xmlns:a16="http://schemas.microsoft.com/office/drawing/2014/main" id="{4FBE5D05-9BEA-9900-D31E-067FFF18B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5085" y="766299"/>
            <a:ext cx="5375406" cy="5325402"/>
          </a:xfrm>
        </p:spPr>
      </p:pic>
    </p:spTree>
    <p:extLst>
      <p:ext uri="{BB962C8B-B14F-4D97-AF65-F5344CB8AC3E}">
        <p14:creationId xmlns:p14="http://schemas.microsoft.com/office/powerpoint/2010/main" val="4122347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yramid&#10;&#10;AI-generated content may be incorrect.">
            <a:extLst>
              <a:ext uri="{FF2B5EF4-FFF2-40B4-BE49-F238E27FC236}">
                <a16:creationId xmlns:a16="http://schemas.microsoft.com/office/drawing/2014/main" id="{C5217472-A1DC-027B-BEF1-BA108E02A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596341"/>
            <a:ext cx="8039818" cy="6054678"/>
          </a:xfrm>
        </p:spPr>
      </p:pic>
    </p:spTree>
    <p:extLst>
      <p:ext uri="{BB962C8B-B14F-4D97-AF65-F5344CB8AC3E}">
        <p14:creationId xmlns:p14="http://schemas.microsoft.com/office/powerpoint/2010/main" val="3878533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bridge&#10;&#10;AI-generated content may be incorrect.">
            <a:extLst>
              <a:ext uri="{FF2B5EF4-FFF2-40B4-BE49-F238E27FC236}">
                <a16:creationId xmlns:a16="http://schemas.microsoft.com/office/drawing/2014/main" id="{7E954D64-C53A-D64E-AEE8-42159024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696" y="211692"/>
            <a:ext cx="9356889" cy="6434616"/>
          </a:xfrm>
          <a:prstGeom prst="rect">
            <a:avLst/>
          </a:prstGeom>
        </p:spPr>
      </p:pic>
      <p:pic>
        <p:nvPicPr>
          <p:cNvPr id="2" name="Picture 1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C330101E-36A0-656B-DCDC-088A568E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815" y="-383011"/>
            <a:ext cx="1886185" cy="188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49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EA7940F7-6E6F-43EA-14F5-EE745D465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815" y="-383011"/>
            <a:ext cx="1886185" cy="1886185"/>
          </a:xfrm>
          <a:prstGeom prst="rect">
            <a:avLst/>
          </a:prstGeom>
        </p:spPr>
      </p:pic>
      <p:pic>
        <p:nvPicPr>
          <p:cNvPr id="5" name="Picture 4" descr="A diagram of information processing&#10;&#10;AI-generated content may be incorrect.">
            <a:extLst>
              <a:ext uri="{FF2B5EF4-FFF2-40B4-BE49-F238E27FC236}">
                <a16:creationId xmlns:a16="http://schemas.microsoft.com/office/drawing/2014/main" id="{F476AB3D-DE19-3D6C-2FCF-7EF710D26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598" y="258793"/>
            <a:ext cx="7772400" cy="60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81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B3A17E2-D205-7907-CD73-3A1A6338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72" y="179614"/>
            <a:ext cx="9573986" cy="6154704"/>
          </a:xfrm>
          <a:prstGeom prst="rect">
            <a:avLst/>
          </a:prstGeom>
        </p:spPr>
      </p:pic>
      <p:pic>
        <p:nvPicPr>
          <p:cNvPr id="2" name="Picture 1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D096BFF2-7CF5-BF29-3A45-B90E16AD6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815" y="-383011"/>
            <a:ext cx="1886185" cy="188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8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DDDB1FD6-1722-20D4-9E3D-5B0A0105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514" y="0"/>
            <a:ext cx="3792972" cy="6858000"/>
          </a:xfrm>
          <a:prstGeom prst="rect">
            <a:avLst/>
          </a:prstGeom>
        </p:spPr>
      </p:pic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D7C4800C-271C-5B72-3340-4FE7B9CA3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815" y="-383011"/>
            <a:ext cx="1886185" cy="188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4604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366</Words>
  <Application>Microsoft Macintosh PowerPoint</Application>
  <PresentationFormat>Widescreen</PresentationFormat>
  <Paragraphs>27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Grandview Display</vt:lpstr>
      <vt:lpstr>DashVTI</vt:lpstr>
      <vt:lpstr> The Power of Knowledge Graphs and Semantic Search  </vt:lpstr>
      <vt:lpstr>The Challenge of Enterprise Information Overload  Drowning in Data, Thirsty for Wisdom. </vt:lpstr>
      <vt:lpstr>PowerPoint Presentation</vt:lpstr>
      <vt:lpstr>Core Problem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 </vt:lpstr>
      <vt:lpstr>Where are can we use it </vt:lpstr>
      <vt:lpstr>Empowering Clinicians at the Point of Care. </vt:lpstr>
      <vt:lpstr>Finding the Needle in the Haystack, Faster.</vt:lpstr>
      <vt:lpstr>From One-Size-Fits-All to N-of-1 Medicine.</vt:lpstr>
      <vt:lpstr>Enterprise Document Intelligence  </vt:lpstr>
      <vt:lpstr>Live Demo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Sashank Pappu</dc:creator>
  <cp:lastModifiedBy>Sashank Pappu</cp:lastModifiedBy>
  <cp:revision>12</cp:revision>
  <dcterms:created xsi:type="dcterms:W3CDTF">2025-08-22T13:12:03Z</dcterms:created>
  <dcterms:modified xsi:type="dcterms:W3CDTF">2025-08-23T03:27:37Z</dcterms:modified>
</cp:coreProperties>
</file>